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7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1" r:id="rId3"/>
    <p:sldId id="259" r:id="rId4"/>
    <p:sldId id="278" r:id="rId5"/>
    <p:sldId id="258" r:id="rId6"/>
    <p:sldId id="275" r:id="rId7"/>
    <p:sldId id="276" r:id="rId8"/>
    <p:sldId id="260" r:id="rId9"/>
    <p:sldId id="261" r:id="rId10"/>
    <p:sldId id="272" r:id="rId11"/>
    <p:sldId id="274" r:id="rId12"/>
    <p:sldId id="264" r:id="rId13"/>
    <p:sldId id="265" r:id="rId14"/>
    <p:sldId id="266" r:id="rId15"/>
    <p:sldId id="268" r:id="rId16"/>
    <p:sldId id="267" r:id="rId17"/>
    <p:sldId id="277" r:id="rId18"/>
    <p:sldId id="269" r:id="rId1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14" d="100"/>
          <a:sy n="114" d="100"/>
        </p:scale>
        <p:origin x="-384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5F61E4B-11A4-46F2-AAD9-FCA303C4E1AE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C2846DF-BB47-4EC7-9663-C5BD0283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52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125810-F2E0-4C43-A308-484BEACD852B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D9FE586-F424-4067-B1FB-3637DACF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62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 smtClean="0"/>
              <a:t>Fundraising Effectiveness Project</a:t>
            </a:r>
          </a:p>
          <a:p>
            <a:pPr defTabSz="931774">
              <a:defRPr/>
            </a:pPr>
            <a:endParaRPr lang="en-US" dirty="0" smtClean="0"/>
          </a:p>
          <a:p>
            <a:pPr defTabSz="931774">
              <a:defRPr/>
            </a:pPr>
            <a:r>
              <a:rPr lang="en-US" dirty="0" smtClean="0"/>
              <a:t>Annual report of Association of Fundraising Professionals and the Center on Nonprofits and Philanthropy at the Urban Institute</a:t>
            </a:r>
          </a:p>
          <a:p>
            <a:pPr defTabSz="931774">
              <a:defRPr/>
            </a:pPr>
            <a:endParaRPr lang="en-US" dirty="0" smtClean="0"/>
          </a:p>
          <a:p>
            <a:pPr defTabSz="931774">
              <a:defRPr/>
            </a:pPr>
            <a:r>
              <a:rPr lang="en-US" dirty="0" smtClean="0"/>
              <a:t>Average donor retention rate under 50% last ten years.</a:t>
            </a:r>
          </a:p>
          <a:p>
            <a:pPr defTabSz="931774">
              <a:defRPr/>
            </a:pPr>
            <a:endParaRPr lang="en-US" dirty="0" smtClean="0"/>
          </a:p>
          <a:p>
            <a:pPr defTabSz="931774">
              <a:defRPr/>
            </a:pPr>
            <a:r>
              <a:rPr lang="en-US" dirty="0" smtClean="0"/>
              <a:t>Data of 13,600 nonprofits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FE586-F424-4067-B1FB-3637DACF21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94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 smtClean="0"/>
              <a:t>Fundraising Effectiveness Project</a:t>
            </a:r>
          </a:p>
          <a:p>
            <a:pPr defTabSz="931774">
              <a:defRPr/>
            </a:pPr>
            <a:endParaRPr lang="en-US" dirty="0" smtClean="0"/>
          </a:p>
          <a:p>
            <a:pPr defTabSz="931774">
              <a:defRPr/>
            </a:pPr>
            <a:r>
              <a:rPr lang="en-US" dirty="0" smtClean="0"/>
              <a:t>Annual report of Association of Fundraising Professionals and the Center on Nonprofits and Philanthropy at the Urban Institute</a:t>
            </a:r>
          </a:p>
          <a:p>
            <a:pPr defTabSz="931774">
              <a:defRPr/>
            </a:pPr>
            <a:endParaRPr lang="en-US" dirty="0" smtClean="0"/>
          </a:p>
          <a:p>
            <a:pPr defTabSz="931774">
              <a:defRPr/>
            </a:pPr>
            <a:r>
              <a:rPr lang="en-US" dirty="0" smtClean="0"/>
              <a:t>Average donor retention rate under 50% last ten years.</a:t>
            </a:r>
          </a:p>
          <a:p>
            <a:pPr defTabSz="931774">
              <a:defRPr/>
            </a:pPr>
            <a:endParaRPr lang="en-US" dirty="0" smtClean="0"/>
          </a:p>
          <a:p>
            <a:pPr defTabSz="931774">
              <a:defRPr/>
            </a:pPr>
            <a:r>
              <a:rPr lang="en-US" dirty="0" smtClean="0"/>
              <a:t>Data of 13,600 nonprofits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FE586-F424-4067-B1FB-3637DACF21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6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2011 Report by the organization</a:t>
            </a:r>
            <a:r>
              <a:rPr lang="en-US" baseline="0" dirty="0" smtClean="0"/>
              <a:t> Donor Voice.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FE586-F424-4067-B1FB-3637DACF21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0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FE586-F424-4067-B1FB-3637DACF21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88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9902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720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16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54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56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704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71334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7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46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79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smtClean="0"/>
              <a:pPr/>
              <a:t>6/12/2019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73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6/12/2019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679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haryn@leichtag.or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745" y="521700"/>
            <a:ext cx="11561030" cy="3255264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Building Strong Relationships for </a:t>
            </a:r>
            <a:br>
              <a:rPr lang="en-US" sz="4000" b="1" dirty="0" smtClean="0"/>
            </a:br>
            <a:r>
              <a:rPr lang="en-US" sz="4000" b="1" dirty="0" smtClean="0"/>
              <a:t>Donor </a:t>
            </a:r>
            <a:r>
              <a:rPr lang="en-US" sz="4000" b="1" dirty="0"/>
              <a:t>R</a:t>
            </a:r>
            <a:r>
              <a:rPr lang="en-US" sz="4000" b="1" dirty="0" smtClean="0"/>
              <a:t>etention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San Diego Food Bank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June 13, 2019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8194" name="Picture 33" descr="cid:image007.png@01D3A707.0510C0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4972491"/>
            <a:ext cx="1962175" cy="1371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0078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730326" y="964692"/>
            <a:ext cx="8693834" cy="118872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Build relationship</a:t>
            </a:r>
            <a:endParaRPr lang="en-US" sz="4000" b="1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730327" y="2349305"/>
            <a:ext cx="8904848" cy="4508695"/>
          </a:xfrm>
        </p:spPr>
        <p:txBody>
          <a:bodyPr>
            <a:normAutofit fontScale="47500" lnSpcReduction="20000"/>
          </a:bodyPr>
          <a:lstStyle/>
          <a:p>
            <a:r>
              <a:rPr lang="en-US" sz="5800" b="1" dirty="0" smtClean="0"/>
              <a:t>Gift</a:t>
            </a:r>
            <a:r>
              <a:rPr lang="en-US" sz="5800" dirty="0" smtClean="0"/>
              <a:t> = step in relationship not a just a business transaction</a:t>
            </a:r>
          </a:p>
          <a:p>
            <a:r>
              <a:rPr lang="en-US" sz="5800" b="1" dirty="0" smtClean="0"/>
              <a:t>Elements</a:t>
            </a:r>
            <a:r>
              <a:rPr lang="en-US" sz="5800" dirty="0" smtClean="0"/>
              <a:t> of healthy relationship</a:t>
            </a:r>
          </a:p>
          <a:p>
            <a:pPr lvl="1"/>
            <a:r>
              <a:rPr lang="en-US" sz="5800" dirty="0" smtClean="0"/>
              <a:t>Make a priority</a:t>
            </a:r>
          </a:p>
          <a:p>
            <a:pPr lvl="1"/>
            <a:r>
              <a:rPr lang="en-US" sz="5800" dirty="0" smtClean="0"/>
              <a:t>Respect</a:t>
            </a:r>
          </a:p>
          <a:p>
            <a:pPr lvl="1"/>
            <a:r>
              <a:rPr lang="en-US" sz="5800" dirty="0" smtClean="0"/>
              <a:t>Trust</a:t>
            </a:r>
          </a:p>
          <a:p>
            <a:pPr lvl="1"/>
            <a:r>
              <a:rPr lang="en-US" sz="5800" dirty="0" smtClean="0"/>
              <a:t>Good communication</a:t>
            </a:r>
          </a:p>
          <a:p>
            <a:pPr lvl="1"/>
            <a:r>
              <a:rPr lang="en-US" sz="5800" dirty="0" smtClean="0"/>
              <a:t>Care deeply</a:t>
            </a:r>
          </a:p>
          <a:p>
            <a:pPr lvl="1"/>
            <a:r>
              <a:rPr lang="en-US" sz="5800" dirty="0" smtClean="0"/>
              <a:t>Value kindness</a:t>
            </a:r>
          </a:p>
          <a:p>
            <a:pPr lvl="1"/>
            <a:r>
              <a:rPr lang="en-US" sz="5800" dirty="0" smtClean="0"/>
              <a:t>Course correct at a moment’s notice</a:t>
            </a:r>
          </a:p>
          <a:p>
            <a:pPr lvl="1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1434" y="3988190"/>
            <a:ext cx="3134751" cy="231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776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828801" y="964692"/>
            <a:ext cx="8736036" cy="118872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Plan</a:t>
            </a:r>
            <a:endParaRPr lang="en-US" sz="4000" b="1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828801" y="2349306"/>
            <a:ext cx="8736035" cy="4508694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 smtClean="0"/>
              <a:t>Create </a:t>
            </a:r>
            <a:r>
              <a:rPr lang="en-US" sz="3200" dirty="0" smtClean="0"/>
              <a:t>a plan with consistent action</a:t>
            </a:r>
          </a:p>
          <a:p>
            <a:pPr lvl="1"/>
            <a:r>
              <a:rPr lang="en-US" sz="3200" dirty="0"/>
              <a:t>Just call to say thank </a:t>
            </a:r>
            <a:r>
              <a:rPr lang="en-US" sz="3200" dirty="0" smtClean="0"/>
              <a:t>you/share organization highlight</a:t>
            </a:r>
            <a:endParaRPr lang="en-US" sz="3200" dirty="0"/>
          </a:p>
          <a:p>
            <a:pPr lvl="1"/>
            <a:r>
              <a:rPr lang="en-US" sz="3200" dirty="0" smtClean="0"/>
              <a:t>Email article of interest</a:t>
            </a:r>
          </a:p>
          <a:p>
            <a:pPr lvl="1"/>
            <a:r>
              <a:rPr lang="en-US" sz="3200" dirty="0" smtClean="0"/>
              <a:t>Ask </a:t>
            </a:r>
            <a:r>
              <a:rPr lang="en-US" sz="3200" dirty="0"/>
              <a:t>a favor- “Like” on Facebook page</a:t>
            </a:r>
          </a:p>
          <a:p>
            <a:pPr lvl="1"/>
            <a:r>
              <a:rPr lang="en-US" sz="3200" dirty="0" smtClean="0"/>
              <a:t>Social media and newsletter mentions</a:t>
            </a:r>
            <a:endParaRPr lang="en-US" sz="3200" dirty="0"/>
          </a:p>
          <a:p>
            <a:r>
              <a:rPr lang="en-US" sz="3200" b="1" dirty="0" smtClean="0"/>
              <a:t>Schedule </a:t>
            </a:r>
            <a:r>
              <a:rPr lang="en-US" sz="3200" dirty="0" smtClean="0"/>
              <a:t>contacts</a:t>
            </a:r>
          </a:p>
          <a:p>
            <a:r>
              <a:rPr lang="en-US" sz="3200" b="1" dirty="0" smtClean="0"/>
              <a:t>Keep</a:t>
            </a:r>
            <a:r>
              <a:rPr lang="en-US" sz="3200" dirty="0" smtClean="0"/>
              <a:t> good records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4220309"/>
            <a:ext cx="3124200" cy="2637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820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9386668" cy="164592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Share impact with stories</a:t>
            </a:r>
            <a:endParaRPr lang="en-US" sz="4000" b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8941" y="5306157"/>
            <a:ext cx="3223059" cy="155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264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123" y="162265"/>
            <a:ext cx="9481625" cy="6562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17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74" y="159877"/>
            <a:ext cx="10396024" cy="6170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400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25415" y="2358608"/>
            <a:ext cx="9988062" cy="164592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Ask donors for feedback</a:t>
            </a:r>
            <a:endParaRPr lang="en-US" sz="4000" b="1" dirty="0"/>
          </a:p>
        </p:txBody>
      </p:sp>
      <p:sp>
        <p:nvSpPr>
          <p:cNvPr id="5" name="AutoShape 4" descr="Image result for feedback"/>
          <p:cNvSpPr>
            <a:spLocks noGrp="1" noChangeAspect="1" noChangeArrowheads="1"/>
          </p:cNvSpPr>
          <p:nvPr>
            <p:ph type="body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7984" y="4483207"/>
            <a:ext cx="4179918" cy="194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299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784" y="355182"/>
            <a:ext cx="9059593" cy="284283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Focus Groups </a:t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Individual Interviews</a:t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Surveys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1481" y="3433682"/>
            <a:ext cx="7729728" cy="310198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Know what/why asking</a:t>
            </a:r>
          </a:p>
          <a:p>
            <a:r>
              <a:rPr lang="en-US" sz="3200" dirty="0" smtClean="0"/>
              <a:t>What will you do with feedback?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System to record, analyze, share and make changes based on feedback.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241" y="3671669"/>
            <a:ext cx="3123028" cy="275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18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874" y="815631"/>
            <a:ext cx="10424160" cy="1520366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Donor feedback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9332" y="2947533"/>
            <a:ext cx="7729728" cy="3101983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 smtClean="0"/>
              <a:t>What prompted your first gift?</a:t>
            </a:r>
          </a:p>
          <a:p>
            <a:r>
              <a:rPr lang="en-US" sz="3000" dirty="0" smtClean="0"/>
              <a:t>Why do you continue to give?</a:t>
            </a:r>
          </a:p>
          <a:p>
            <a:r>
              <a:rPr lang="en-US" sz="3000" dirty="0" smtClean="0"/>
              <a:t>What is your connection to the cause?</a:t>
            </a:r>
          </a:p>
          <a:p>
            <a:r>
              <a:rPr lang="en-US" sz="3000" dirty="0" smtClean="0"/>
              <a:t>What would you like to hear from us?</a:t>
            </a:r>
          </a:p>
          <a:p>
            <a:r>
              <a:rPr lang="en-US" sz="3000" dirty="0" smtClean="0"/>
              <a:t>Tell us your stories.</a:t>
            </a:r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Donor advisory board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1223" y="4965895"/>
            <a:ext cx="3495675" cy="189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9734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199" y="365760"/>
            <a:ext cx="9864969" cy="4389119"/>
          </a:xfrm>
        </p:spPr>
        <p:txBody>
          <a:bodyPr>
            <a:noAutofit/>
          </a:bodyPr>
          <a:lstStyle/>
          <a:p>
            <a:r>
              <a:rPr lang="en-US" sz="4000" dirty="0" smtClean="0"/>
              <a:t>Sharyn Goodson</a:t>
            </a:r>
            <a:br>
              <a:rPr lang="en-US" sz="4000" dirty="0" smtClean="0"/>
            </a:br>
            <a:r>
              <a:rPr lang="en-US" sz="4000" dirty="0" smtClean="0"/>
              <a:t>Vice President, Philanthropy</a:t>
            </a:r>
            <a:br>
              <a:rPr lang="en-US" sz="4000" dirty="0" smtClean="0"/>
            </a:br>
            <a:r>
              <a:rPr lang="en-US" sz="4000" dirty="0" smtClean="0"/>
              <a:t>Leichtag Foundation</a:t>
            </a:r>
            <a:br>
              <a:rPr lang="en-US" sz="4000" dirty="0" smtClean="0"/>
            </a:br>
            <a:r>
              <a:rPr lang="en-US" sz="4000" dirty="0" smtClean="0">
                <a:hlinkClick r:id="rId2"/>
              </a:rPr>
              <a:t>sharyn@leichtag.org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(760) 487-1532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8" name="Picture 33" descr="cid:image007.png@01D3A707.0510C0B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22" y="4907523"/>
            <a:ext cx="2160672" cy="1254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595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213" y="964692"/>
            <a:ext cx="10100602" cy="118872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Who are we talking about?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Individuals</a:t>
            </a:r>
          </a:p>
          <a:p>
            <a:r>
              <a:rPr lang="en-US" sz="3600" dirty="0" smtClean="0"/>
              <a:t>Families</a:t>
            </a:r>
          </a:p>
          <a:p>
            <a:r>
              <a:rPr lang="en-US" sz="3600" dirty="0" smtClean="0"/>
              <a:t>Clubs/Circles/Groups</a:t>
            </a:r>
          </a:p>
          <a:p>
            <a:r>
              <a:rPr lang="en-US" sz="3600" dirty="0" smtClean="0"/>
              <a:t>Foundations</a:t>
            </a:r>
          </a:p>
          <a:p>
            <a:r>
              <a:rPr lang="en-US" sz="3600" dirty="0" smtClean="0"/>
              <a:t>Corporations/Businesses</a:t>
            </a:r>
          </a:p>
        </p:txBody>
      </p:sp>
    </p:spTree>
    <p:extLst>
      <p:ext uri="{BB962C8B-B14F-4D97-AF65-F5344CB8AC3E}">
        <p14:creationId xmlns:p14="http://schemas.microsoft.com/office/powerpoint/2010/main" val="1966826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97280" y="2386744"/>
            <a:ext cx="10156874" cy="164592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Why focus on </a:t>
            </a:r>
            <a:br>
              <a:rPr lang="en-US" sz="4000" b="1" dirty="0" smtClean="0"/>
            </a:br>
            <a:r>
              <a:rPr lang="en-US" sz="4000" b="1" dirty="0" smtClean="0"/>
              <a:t>donor retention?</a:t>
            </a:r>
            <a:endParaRPr lang="en-US" sz="4000" b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5052" y="4194442"/>
            <a:ext cx="4107766" cy="266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980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donor retention nonprof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60" y="492369"/>
            <a:ext cx="9988062" cy="5739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8654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687" y="964692"/>
            <a:ext cx="9917722" cy="118872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2018 Donor Retention Rates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Average:  37%</a:t>
            </a:r>
          </a:p>
          <a:p>
            <a:r>
              <a:rPr lang="en-US" sz="3600" dirty="0" smtClean="0"/>
              <a:t>First-time:  21%</a:t>
            </a:r>
          </a:p>
          <a:p>
            <a:r>
              <a:rPr lang="en-US" sz="3600" dirty="0" smtClean="0"/>
              <a:t>Repeat:  57%</a:t>
            </a:r>
          </a:p>
          <a:p>
            <a:r>
              <a:rPr lang="en-US" sz="3600" dirty="0" smtClean="0"/>
              <a:t>Reactivated:  37%</a:t>
            </a:r>
          </a:p>
        </p:txBody>
      </p:sp>
      <p:pic>
        <p:nvPicPr>
          <p:cNvPr id="2050" name="Picture 2" descr="Image result for donor retention nonprof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571" y="4037428"/>
            <a:ext cx="3840832" cy="2187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475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837" y="964692"/>
            <a:ext cx="9762977" cy="118872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Cost of Donor Acquisition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5" y="2638044"/>
            <a:ext cx="8404039" cy="310198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Expensive</a:t>
            </a:r>
          </a:p>
          <a:p>
            <a:r>
              <a:rPr lang="en-US" sz="3600" dirty="0" smtClean="0"/>
              <a:t>.25 to $1.50 to raise $1</a:t>
            </a:r>
          </a:p>
          <a:p>
            <a:r>
              <a:rPr lang="en-US" sz="3600" dirty="0" smtClean="0"/>
              <a:t>$100 gift could cost $25 to $150 to raise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320" y="4762321"/>
            <a:ext cx="3154680" cy="209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077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Why do donors stay?</a:t>
            </a:r>
            <a:endParaRPr lang="en-US" sz="4000" b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183" y="4169585"/>
            <a:ext cx="3535633" cy="250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906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9311" y="964692"/>
            <a:ext cx="9270609" cy="118872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Why do donors stay?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4015974"/>
          </a:xfrm>
        </p:spPr>
        <p:txBody>
          <a:bodyPr>
            <a:normAutofit fontScale="62500" lnSpcReduction="20000"/>
          </a:bodyPr>
          <a:lstStyle/>
          <a:p>
            <a:r>
              <a:rPr lang="en-US" sz="5800" dirty="0" smtClean="0"/>
              <a:t>Organization produces &amp; shows outcomes</a:t>
            </a:r>
          </a:p>
          <a:p>
            <a:r>
              <a:rPr lang="en-US" sz="5800" dirty="0" smtClean="0"/>
              <a:t>Know what to expect in interactions</a:t>
            </a:r>
          </a:p>
          <a:p>
            <a:r>
              <a:rPr lang="en-US" sz="5800" dirty="0" smtClean="0"/>
              <a:t>Receive timely thank you notes</a:t>
            </a:r>
          </a:p>
          <a:p>
            <a:r>
              <a:rPr lang="en-US" sz="5800" dirty="0" smtClean="0"/>
              <a:t>Opportunities to make views known</a:t>
            </a:r>
          </a:p>
          <a:p>
            <a:r>
              <a:rPr lang="en-US" sz="5800" dirty="0" smtClean="0"/>
              <a:t>Feel part of an important cause</a:t>
            </a:r>
          </a:p>
          <a:p>
            <a:r>
              <a:rPr lang="en-US" sz="5800" dirty="0" smtClean="0"/>
              <a:t>Feel appreciated</a:t>
            </a:r>
          </a:p>
          <a:p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222" y="4719711"/>
            <a:ext cx="2447778" cy="2138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535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092" y="964692"/>
            <a:ext cx="9805182" cy="118872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Why do donors leave?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Poor service or communication</a:t>
            </a:r>
          </a:p>
          <a:p>
            <a:r>
              <a:rPr lang="en-US" sz="3200" dirty="0" smtClean="0"/>
              <a:t>Thought organization didn’t need them</a:t>
            </a:r>
          </a:p>
          <a:p>
            <a:r>
              <a:rPr lang="en-US" sz="3200" dirty="0" smtClean="0"/>
              <a:t>Never thanked </a:t>
            </a:r>
          </a:p>
          <a:p>
            <a:r>
              <a:rPr lang="en-US" sz="3200" dirty="0" smtClean="0"/>
              <a:t>Unsure of how money was used</a:t>
            </a:r>
          </a:p>
          <a:p>
            <a:r>
              <a:rPr lang="en-US" sz="3200" dirty="0" smtClean="0"/>
              <a:t>Thought other groups more deserving</a:t>
            </a:r>
          </a:p>
          <a:p>
            <a:r>
              <a:rPr lang="en-US" sz="3200" dirty="0" smtClean="0"/>
              <a:t>Could no longer afford</a:t>
            </a:r>
            <a:endParaRPr lang="en-US" sz="3200" dirty="0"/>
          </a:p>
        </p:txBody>
      </p:sp>
      <p:pic>
        <p:nvPicPr>
          <p:cNvPr id="3074" name="Picture 2" descr="Image result for donors le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5865" y="3863927"/>
            <a:ext cx="2771335" cy="2227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62994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960</TotalTime>
  <Words>372</Words>
  <Application>Microsoft Office PowerPoint</Application>
  <PresentationFormat>Custom</PresentationFormat>
  <Paragraphs>87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Parcel</vt:lpstr>
      <vt:lpstr>Building Strong Relationships for  Donor Retention</vt:lpstr>
      <vt:lpstr>Who are we talking about?</vt:lpstr>
      <vt:lpstr>Why focus on  donor retention?</vt:lpstr>
      <vt:lpstr>PowerPoint Presentation</vt:lpstr>
      <vt:lpstr>2018 Donor Retention Rates</vt:lpstr>
      <vt:lpstr>Cost of Donor Acquisition</vt:lpstr>
      <vt:lpstr>Why do donors stay?</vt:lpstr>
      <vt:lpstr>Why do donors stay?</vt:lpstr>
      <vt:lpstr>Why do donors leave?</vt:lpstr>
      <vt:lpstr>Build relationship</vt:lpstr>
      <vt:lpstr>Plan</vt:lpstr>
      <vt:lpstr>Share impact with stories</vt:lpstr>
      <vt:lpstr>PowerPoint Presentation</vt:lpstr>
      <vt:lpstr>PowerPoint Presentation</vt:lpstr>
      <vt:lpstr>Ask donors for feedback</vt:lpstr>
      <vt:lpstr>Focus Groups   Individual Interviews  Surveys</vt:lpstr>
      <vt:lpstr>  Donor feedback </vt:lpstr>
      <vt:lpstr>Sharyn Goodson Vice President, Philanthropy Leichtag Foundation sharyn@leichtag.org  (760) 487-1532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Strong relationships for donor rentention</dc:title>
  <dc:creator>Sharyn Goodson</dc:creator>
  <cp:lastModifiedBy>Martha Vargas</cp:lastModifiedBy>
  <cp:revision>68</cp:revision>
  <cp:lastPrinted>2018-06-05T23:14:32Z</cp:lastPrinted>
  <dcterms:created xsi:type="dcterms:W3CDTF">2018-05-28T00:28:42Z</dcterms:created>
  <dcterms:modified xsi:type="dcterms:W3CDTF">2019-06-12T20:55:42Z</dcterms:modified>
</cp:coreProperties>
</file>