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8"/>
  </p:notes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65" r:id="rId10"/>
    <p:sldId id="267" r:id="rId11"/>
    <p:sldId id="268" r:id="rId12"/>
    <p:sldId id="270" r:id="rId13"/>
    <p:sldId id="278" r:id="rId14"/>
    <p:sldId id="260" r:id="rId15"/>
    <p:sldId id="262" r:id="rId16"/>
    <p:sldId id="27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343" autoAdjust="0"/>
  </p:normalViewPr>
  <p:slideViewPr>
    <p:cSldViewPr snapToGrid="0">
      <p:cViewPr varScale="1">
        <p:scale>
          <a:sx n="73" d="100"/>
          <a:sy n="73" d="100"/>
        </p:scale>
        <p:origin x="6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77B68-306C-4EB6-8050-261E3808B1C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CB8EE-8DD8-4123-8D7B-C8DD71740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07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  <a:cs typeface="ＭＳ Ｐゴシック"/>
              </a:rPr>
              <a:t>a story of an organization that excels with stewardship and post-grant communications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5E6CA5-417E-4F15-91A6-F92A6E421F7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36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  <a:cs typeface="ＭＳ Ｐゴシック"/>
              </a:rPr>
              <a:t>a story of an organization that excels with stewardship and post-grant communications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5E6CA5-417E-4F15-91A6-F92A6E421F7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05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2" y="0"/>
            <a:ext cx="40587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74" name="Shape 74"/>
          <p:cNvSpPr/>
          <p:nvPr/>
        </p:nvSpPr>
        <p:spPr>
          <a:xfrm>
            <a:off x="4058633" y="0"/>
            <a:ext cx="8133200" cy="6858000"/>
          </a:xfrm>
          <a:prstGeom prst="rect">
            <a:avLst/>
          </a:prstGeom>
          <a:solidFill>
            <a:schemeClr val="accent2">
              <a:alpha val="8615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cxnSp>
        <p:nvCxnSpPr>
          <p:cNvPr id="75" name="Shape 75"/>
          <p:cNvCxnSpPr/>
          <p:nvPr/>
        </p:nvCxnSpPr>
        <p:spPr>
          <a:xfrm>
            <a:off x="713190" y="2394733"/>
            <a:ext cx="603199" cy="0"/>
          </a:xfrm>
          <a:prstGeom prst="straightConnector1">
            <a:avLst/>
          </a:prstGeom>
          <a:noFill/>
          <a:ln w="28575" cap="flat" cmpd="sng">
            <a:solidFill>
              <a:srgbClr val="FFA8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6" name="Shape 76"/>
          <p:cNvSpPr/>
          <p:nvPr/>
        </p:nvSpPr>
        <p:spPr>
          <a:xfrm>
            <a:off x="0" y="0"/>
            <a:ext cx="715600" cy="715600"/>
          </a:xfrm>
          <a:prstGeom prst="rect">
            <a:avLst/>
          </a:prstGeom>
          <a:solidFill>
            <a:srgbClr val="FFA8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589873" y="1393533"/>
            <a:ext cx="2863200" cy="899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-8000" y="0"/>
            <a:ext cx="731600" cy="7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091467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(bright)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133" y="-7733"/>
            <a:ext cx="12192000" cy="6866000"/>
          </a:xfrm>
          <a:prstGeom prst="rect">
            <a:avLst/>
          </a:prstGeom>
          <a:solidFill>
            <a:schemeClr val="accent6">
              <a:lumMod val="75000"/>
              <a:alpha val="858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92" name="Shape 92"/>
          <p:cNvSpPr/>
          <p:nvPr/>
        </p:nvSpPr>
        <p:spPr>
          <a:xfrm>
            <a:off x="0" y="-7900"/>
            <a:ext cx="12192000" cy="6866000"/>
          </a:xfrm>
          <a:prstGeom prst="frame">
            <a:avLst>
              <a:gd name="adj1" fmla="val 5041"/>
            </a:avLst>
          </a:prstGeom>
          <a:solidFill>
            <a:srgbClr val="CC9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93" name="Shape 93"/>
          <p:cNvSpPr/>
          <p:nvPr/>
        </p:nvSpPr>
        <p:spPr>
          <a:xfrm>
            <a:off x="5738200" y="6142667"/>
            <a:ext cx="715600" cy="71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5738100" y="6142333"/>
            <a:ext cx="715600" cy="7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srgbClr val="294667"/>
                </a:solidFill>
              </a:rPr>
              <a:pPr/>
              <a:t>‹#›</a:t>
            </a:fld>
            <a:endParaRPr lang="en">
              <a:solidFill>
                <a:srgbClr val="2946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160EA64-D806-43AC-9DF2-F8C432F32B4C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3455" y="2166851"/>
            <a:ext cx="9702471" cy="2270366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Food Bank University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200" dirty="0" smtClean="0"/>
              <a:t>Donor Prospecting &amp; Grant Writing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8940" y="4740472"/>
            <a:ext cx="7584878" cy="1239894"/>
          </a:xfrm>
        </p:spPr>
        <p:txBody>
          <a:bodyPr>
            <a:normAutofit fontScale="92500"/>
          </a:bodyPr>
          <a:lstStyle/>
          <a:p>
            <a:r>
              <a:rPr lang="en-US" sz="2800" b="1" dirty="0" smtClean="0"/>
              <a:t>April 2019</a:t>
            </a:r>
            <a:endParaRPr lang="en-US" sz="2800" b="1" dirty="0" smtClean="0"/>
          </a:p>
          <a:p>
            <a:r>
              <a:rPr lang="en-US" sz="2800" b="1" dirty="0" smtClean="0"/>
              <a:t>The Jacobs &amp; Cushman San Diego Food Bank</a:t>
            </a:r>
            <a:endParaRPr lang="en-US" sz="2800" b="1" dirty="0"/>
          </a:p>
        </p:txBody>
      </p:sp>
      <p:pic>
        <p:nvPicPr>
          <p:cNvPr id="4" name="Picture 33" descr="cid:image007.png@01D3A707.0510C0B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891" y="606613"/>
            <a:ext cx="2161986" cy="125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57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52" y="925647"/>
            <a:ext cx="3660141" cy="179024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Outstanding proposal elements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105399" y="809897"/>
            <a:ext cx="6860177" cy="5376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800" dirty="0" smtClean="0">
                <a:latin typeface="+mj-lt"/>
              </a:rPr>
              <a:t>Demonstrated capacity for the grant</a:t>
            </a:r>
            <a:endParaRPr lang="en-US" sz="2800" dirty="0">
              <a:latin typeface="+mj-lt"/>
            </a:endParaRPr>
          </a:p>
          <a:p>
            <a:pPr marL="571500" lvl="1" indent="-342900"/>
            <a:r>
              <a:rPr lang="en-US" sz="2800" dirty="0" smtClean="0">
                <a:latin typeface="+mj-lt"/>
              </a:rPr>
              <a:t>Staff </a:t>
            </a:r>
            <a:r>
              <a:rPr lang="en-US" sz="2800" dirty="0" smtClean="0">
                <a:latin typeface="+mj-lt"/>
              </a:rPr>
              <a:t>&amp; </a:t>
            </a:r>
            <a:r>
              <a:rPr lang="en-US" sz="2800" dirty="0" smtClean="0">
                <a:latin typeface="+mj-lt"/>
              </a:rPr>
              <a:t>leadership</a:t>
            </a:r>
            <a:endParaRPr lang="en-US" sz="2800" dirty="0">
              <a:latin typeface="+mj-lt"/>
            </a:endParaRPr>
          </a:p>
          <a:p>
            <a:pPr marL="571500" lvl="1" indent="-342900"/>
            <a:r>
              <a:rPr lang="en-US" sz="2800" dirty="0" smtClean="0">
                <a:latin typeface="+mj-lt"/>
              </a:rPr>
              <a:t>Infrastructure</a:t>
            </a:r>
            <a:r>
              <a:rPr lang="en-US" sz="2800" dirty="0" smtClean="0"/>
              <a:t> </a:t>
            </a:r>
          </a:p>
          <a:p>
            <a:pPr marL="571500" lvl="1" indent="-342900"/>
            <a:r>
              <a:rPr lang="en-US" sz="2800" dirty="0" smtClean="0"/>
              <a:t>Volunteer support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>
              <a:latin typeface="+mj-lt"/>
            </a:endParaRPr>
          </a:p>
          <a:p>
            <a:pPr marL="342900" indent="-342900"/>
            <a:r>
              <a:rPr lang="en-US" sz="2800" dirty="0" smtClean="0">
                <a:latin typeface="+mj-lt"/>
              </a:rPr>
              <a:t>Funding demand is great</a:t>
            </a:r>
          </a:p>
          <a:p>
            <a:pPr marL="571500" lvl="1" indent="-342900"/>
            <a:r>
              <a:rPr lang="en-US" sz="2800" dirty="0" smtClean="0">
                <a:latin typeface="+mj-lt"/>
              </a:rPr>
              <a:t>Clear case for support</a:t>
            </a:r>
          </a:p>
          <a:p>
            <a:pPr marL="571500" lvl="1" indent="-342900"/>
            <a:r>
              <a:rPr lang="en-US" sz="2800" dirty="0" smtClean="0">
                <a:latin typeface="+mj-lt"/>
              </a:rPr>
              <a:t>Numbers and data used for context – more recent the better</a:t>
            </a:r>
          </a:p>
          <a:p>
            <a:pPr marL="342900" indent="-342900"/>
            <a:endParaRPr lang="en-US" sz="2800" dirty="0"/>
          </a:p>
          <a:p>
            <a:pPr marL="342900" indent="-342900"/>
            <a:endParaRPr lang="en-US" sz="2800" dirty="0"/>
          </a:p>
        </p:txBody>
      </p:sp>
      <p:pic>
        <p:nvPicPr>
          <p:cNvPr id="2050" name="Picture 2" descr="Image result for case for sup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64" y="362167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77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105399" y="1219200"/>
            <a:ext cx="6765175" cy="4967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800" dirty="0" smtClean="0">
                <a:latin typeface="+mj-lt"/>
              </a:rPr>
              <a:t>Goals &amp; Outcomes</a:t>
            </a:r>
          </a:p>
          <a:p>
            <a:pPr marL="571500" lvl="1" indent="-342900"/>
            <a:r>
              <a:rPr lang="en-US" sz="2600" dirty="0" smtClean="0">
                <a:latin typeface="+mj-lt"/>
              </a:rPr>
              <a:t>Clear </a:t>
            </a:r>
          </a:p>
          <a:p>
            <a:pPr marL="571500" lvl="1" indent="-342900"/>
            <a:r>
              <a:rPr lang="en-US" sz="2600" dirty="0" smtClean="0">
                <a:latin typeface="+mj-lt"/>
              </a:rPr>
              <a:t>Realistic</a:t>
            </a:r>
          </a:p>
          <a:p>
            <a:pPr marL="571500" lvl="1" indent="-342900"/>
            <a:r>
              <a:rPr lang="en-US" sz="2600" dirty="0" smtClean="0">
                <a:latin typeface="+mj-lt"/>
              </a:rPr>
              <a:t>Measurable </a:t>
            </a:r>
          </a:p>
          <a:p>
            <a:pPr marL="571500" lvl="1" indent="-342900"/>
            <a:r>
              <a:rPr lang="en-US" sz="2800" dirty="0" smtClean="0">
                <a:latin typeface="+mj-lt"/>
              </a:rPr>
              <a:t>Specific </a:t>
            </a:r>
            <a:r>
              <a:rPr lang="en-US" sz="2800" dirty="0" smtClean="0">
                <a:latin typeface="+mj-lt"/>
              </a:rPr>
              <a:t>plan to </a:t>
            </a:r>
            <a:r>
              <a:rPr lang="en-US" sz="2800" dirty="0" smtClean="0">
                <a:latin typeface="+mj-lt"/>
              </a:rPr>
              <a:t>achieve</a:t>
            </a:r>
          </a:p>
          <a:p>
            <a:pPr marL="228600" lvl="1" indent="0">
              <a:buNone/>
            </a:pPr>
            <a:endParaRPr lang="en-US" sz="2800" dirty="0" smtClean="0">
              <a:latin typeface="+mj-lt"/>
            </a:endParaRPr>
          </a:p>
          <a:p>
            <a:pPr marL="342900" indent="-342900"/>
            <a:r>
              <a:rPr lang="en-US" sz="2800" dirty="0" smtClean="0">
                <a:latin typeface="+mj-lt"/>
              </a:rPr>
              <a:t>Quality &amp; </a:t>
            </a:r>
            <a:r>
              <a:rPr lang="en-US" sz="2800" dirty="0">
                <a:latin typeface="+mj-lt"/>
              </a:rPr>
              <a:t>I</a:t>
            </a:r>
            <a:r>
              <a:rPr lang="en-US" sz="2800" dirty="0" smtClean="0">
                <a:latin typeface="+mj-lt"/>
              </a:rPr>
              <a:t>mpact</a:t>
            </a:r>
            <a:endParaRPr lang="en-US" sz="2800" dirty="0">
              <a:latin typeface="+mj-lt"/>
            </a:endParaRPr>
          </a:p>
          <a:p>
            <a:pPr marL="571500" lvl="1" indent="-342900"/>
            <a:r>
              <a:rPr lang="en-US" sz="2800" dirty="0" smtClean="0">
                <a:latin typeface="+mj-lt"/>
              </a:rPr>
              <a:t>How do you know?</a:t>
            </a:r>
            <a:endParaRPr lang="en-US" sz="2800" dirty="0" smtClean="0">
              <a:latin typeface="+mj-lt"/>
            </a:endParaRPr>
          </a:p>
          <a:p>
            <a:pPr marL="571500" lvl="1" indent="-342900"/>
            <a:r>
              <a:rPr lang="en-US" sz="2800" dirty="0" smtClean="0">
                <a:latin typeface="+mj-lt"/>
              </a:rPr>
              <a:t>How do you make needed changes?</a:t>
            </a:r>
            <a:endParaRPr lang="en-US" sz="2800" dirty="0" smtClean="0">
              <a:latin typeface="+mj-l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9427" y="1017086"/>
            <a:ext cx="3558178" cy="1790242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Outstanding proposal elements</a:t>
            </a:r>
            <a:endParaRPr lang="en-US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170" name="Picture 2" descr="Image result for case for sup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99" y="3852529"/>
            <a:ext cx="3627706" cy="257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46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627915" y="1446415"/>
            <a:ext cx="6350726" cy="5563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800" dirty="0" smtClean="0">
                <a:latin typeface="+mj-lt"/>
              </a:rPr>
              <a:t>Demonstrate sustainability</a:t>
            </a:r>
            <a:endParaRPr lang="en-US" sz="2800" dirty="0">
              <a:latin typeface="+mj-lt"/>
            </a:endParaRPr>
          </a:p>
          <a:p>
            <a:pPr marL="571500" lvl="1" indent="-342900"/>
            <a:r>
              <a:rPr lang="en-US" sz="2800" dirty="0" smtClean="0">
                <a:latin typeface="+mj-lt"/>
              </a:rPr>
              <a:t>Funding </a:t>
            </a:r>
            <a:r>
              <a:rPr lang="en-US" sz="2800" dirty="0">
                <a:latin typeface="+mj-lt"/>
              </a:rPr>
              <a:t>sources</a:t>
            </a:r>
          </a:p>
          <a:p>
            <a:pPr marL="571500" lvl="1" indent="-342900"/>
            <a:r>
              <a:rPr lang="en-US" sz="2800" dirty="0" smtClean="0">
                <a:latin typeface="+mj-lt"/>
              </a:rPr>
              <a:t>Capacity </a:t>
            </a:r>
            <a:r>
              <a:rPr lang="en-US" sz="2800" dirty="0" smtClean="0">
                <a:latin typeface="+mj-lt"/>
              </a:rPr>
              <a:t>and </a:t>
            </a:r>
            <a:r>
              <a:rPr lang="en-US" sz="2800" dirty="0" smtClean="0"/>
              <a:t>plans </a:t>
            </a:r>
            <a:r>
              <a:rPr lang="en-US" sz="2800" dirty="0"/>
              <a:t>to </a:t>
            </a:r>
            <a:r>
              <a:rPr lang="en-US" sz="2800" dirty="0" smtClean="0"/>
              <a:t>raise funds</a:t>
            </a:r>
          </a:p>
          <a:p>
            <a:pPr marL="228600" lvl="1" indent="0">
              <a:buNone/>
            </a:pPr>
            <a:endParaRPr lang="en-US" sz="2800" dirty="0"/>
          </a:p>
          <a:p>
            <a:pPr marL="342900" indent="-342900"/>
            <a:r>
              <a:rPr lang="en-US" sz="2800" dirty="0" smtClean="0">
                <a:latin typeface="+mj-lt"/>
              </a:rPr>
              <a:t>Budget</a:t>
            </a:r>
            <a:endParaRPr lang="en-US" sz="2800" dirty="0" smtClean="0">
              <a:latin typeface="+mj-lt"/>
            </a:endParaRPr>
          </a:p>
          <a:p>
            <a:pPr marL="571500" lvl="1" indent="-342900"/>
            <a:r>
              <a:rPr lang="en-US" sz="2800" dirty="0" smtClean="0">
                <a:latin typeface="+mj-lt"/>
              </a:rPr>
              <a:t>Reasonable costs</a:t>
            </a:r>
          </a:p>
          <a:p>
            <a:pPr marL="571500" lvl="1" indent="-342900"/>
            <a:r>
              <a:rPr lang="en-US" sz="2800" dirty="0" smtClean="0">
                <a:latin typeface="+mj-lt"/>
              </a:rPr>
              <a:t>Revenue </a:t>
            </a:r>
            <a:r>
              <a:rPr lang="en-US" sz="2800" dirty="0" smtClean="0">
                <a:latin typeface="+mj-lt"/>
              </a:rPr>
              <a:t>sources</a:t>
            </a:r>
          </a:p>
          <a:p>
            <a:pPr marL="571500" lvl="1" indent="-342900"/>
            <a:r>
              <a:rPr lang="en-US" sz="2800" dirty="0" smtClean="0">
                <a:latin typeface="+mj-lt"/>
              </a:rPr>
              <a:t>Deficit explained</a:t>
            </a:r>
            <a:endParaRPr lang="en-US" sz="2800" dirty="0" smtClean="0">
              <a:latin typeface="+mj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7081" y="1219200"/>
            <a:ext cx="3558178" cy="1790242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Outstanding proposal elements</a:t>
            </a:r>
          </a:p>
        </p:txBody>
      </p:sp>
      <p:pic>
        <p:nvPicPr>
          <p:cNvPr id="7170" name="Picture 2" descr="Image result for budg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70" y="3634506"/>
            <a:ext cx="3041601" cy="265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87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1122" y="964692"/>
            <a:ext cx="7129741" cy="961090"/>
          </a:xfrm>
        </p:spPr>
        <p:txBody>
          <a:bodyPr/>
          <a:lstStyle/>
          <a:p>
            <a:r>
              <a:rPr lang="en-US" dirty="0" smtClean="0"/>
              <a:t>Power in testimonials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0037" y="2638044"/>
            <a:ext cx="9559636" cy="3707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“</a:t>
            </a:r>
            <a:r>
              <a:rPr lang="en-US" sz="2400" dirty="0"/>
              <a:t>Our physician recently told us to eat more fresh vegetables. We want to </a:t>
            </a:r>
            <a:r>
              <a:rPr lang="en-US" sz="2400" dirty="0" smtClean="0"/>
              <a:t>but </a:t>
            </a:r>
            <a:r>
              <a:rPr lang="en-US" sz="2400" dirty="0"/>
              <a:t>good produce is very expensive. </a:t>
            </a:r>
            <a:r>
              <a:rPr lang="en-US" sz="2400" dirty="0" smtClean="0"/>
              <a:t> For </a:t>
            </a:r>
            <a:r>
              <a:rPr lang="en-US" sz="2400" dirty="0"/>
              <a:t>us, the weekly produce donations are an answer to our prayers</a:t>
            </a:r>
            <a:r>
              <a:rPr lang="en-US" sz="2400" dirty="0" smtClean="0"/>
              <a:t>.”</a:t>
            </a:r>
          </a:p>
          <a:p>
            <a:pPr marL="0" indent="0">
              <a:buNone/>
            </a:pPr>
            <a:endParaRPr lang="en-US" sz="2400" dirty="0" smtClean="0"/>
          </a:p>
          <a:p>
            <a:pPr fontAlgn="base"/>
            <a:r>
              <a:rPr lang="en-US" sz="2400" dirty="0" smtClean="0"/>
              <a:t>“</a:t>
            </a:r>
            <a:r>
              <a:rPr lang="en-US" sz="2400" dirty="0"/>
              <a:t>I didn’t know what love really felt like or even have food to eat. </a:t>
            </a:r>
            <a:r>
              <a:rPr lang="en-US" sz="2400" dirty="0" smtClean="0"/>
              <a:t>  The </a:t>
            </a:r>
            <a:r>
              <a:rPr lang="en-US" sz="2400" dirty="0"/>
              <a:t>support is endless</a:t>
            </a:r>
            <a:r>
              <a:rPr lang="en-US" sz="2400" dirty="0" smtClean="0"/>
              <a:t>.”</a:t>
            </a:r>
          </a:p>
          <a:p>
            <a:pPr marL="0" indent="0" fontAlgn="base">
              <a:buNone/>
            </a:pPr>
            <a:endParaRPr lang="en-US" sz="2400" dirty="0" smtClean="0"/>
          </a:p>
          <a:p>
            <a:pPr fontAlgn="base"/>
            <a:r>
              <a:rPr lang="en-US" sz="2400" dirty="0"/>
              <a:t>“I couldn’t have made it to where I am today without the support I’ve received. I’m forever grateful</a:t>
            </a:r>
            <a:r>
              <a:rPr lang="en-US" sz="2400" dirty="0" smtClean="0"/>
              <a:t>.”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quotes about nonprof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4808" cy="19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9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6364" y="1219200"/>
            <a:ext cx="3386051" cy="89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You Get </a:t>
            </a:r>
            <a:r>
              <a:rPr lang="en-US" dirty="0" smtClean="0"/>
              <a:t>Funding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05400" y="1219200"/>
            <a:ext cx="6481354" cy="4967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A800"/>
              </a:buClr>
              <a:buSzPct val="1000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800"/>
              </a:buClr>
              <a:buSzPct val="100000"/>
              <a:buFont typeface="Open Sans"/>
              <a:buChar char="▪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800"/>
              </a:buClr>
              <a:buSzPct val="1000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A800"/>
              </a:buClr>
              <a:buSzPct val="100000"/>
              <a:buFont typeface="Open Sans"/>
              <a:buChar char="▪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A800"/>
              </a:buClr>
              <a:buSzPct val="1000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A800"/>
              </a:buClr>
              <a:buSzPct val="100000"/>
              <a:buFont typeface="Open Sans"/>
              <a:buChar char="▪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A800"/>
              </a:buClr>
              <a:buSzPct val="1000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A800"/>
              </a:buClr>
              <a:buSzPct val="100000"/>
              <a:buFont typeface="Open Sans"/>
              <a:buChar char="▪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A800"/>
              </a:buClr>
              <a:buSzPct val="1000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342900" indent="-342900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Thank </a:t>
            </a:r>
            <a:r>
              <a:rPr lang="en-US" sz="2800" dirty="0" smtClean="0">
                <a:solidFill>
                  <a:schemeClr val="tx1"/>
                </a:solidFill>
              </a:rPr>
              <a:t>right away – before you deposit the check</a:t>
            </a:r>
            <a:endParaRPr lang="en-US" sz="28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Acknowledge per directions</a:t>
            </a:r>
            <a:endParaRPr lang="en-US" sz="28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Clarify </a:t>
            </a:r>
            <a:r>
              <a:rPr lang="en-US" sz="2800" dirty="0" smtClean="0">
                <a:solidFill>
                  <a:schemeClr val="tx1"/>
                </a:solidFill>
              </a:rPr>
              <a:t>expectations </a:t>
            </a:r>
            <a:endParaRPr lang="en-US" sz="28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Communicate regularly 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Submit </a:t>
            </a:r>
            <a:r>
              <a:rPr lang="en-US" sz="2800" dirty="0">
                <a:solidFill>
                  <a:schemeClr val="tx1"/>
                </a:solidFill>
              </a:rPr>
              <a:t>reports </a:t>
            </a:r>
            <a:r>
              <a:rPr lang="en-US" sz="2800" dirty="0" smtClean="0">
                <a:solidFill>
                  <a:schemeClr val="tx1"/>
                </a:solidFill>
              </a:rPr>
              <a:t>early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Follow-up before the funder does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Image result for congratul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69" y="3216166"/>
            <a:ext cx="3193646" cy="260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90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2618" y="1219200"/>
            <a:ext cx="3219797" cy="899600"/>
          </a:xfrm>
        </p:spPr>
        <p:txBody>
          <a:bodyPr>
            <a:normAutofit fontScale="90000"/>
          </a:bodyPr>
          <a:lstStyle/>
          <a:p>
            <a:r>
              <a:rPr lang="en-US" smtClean="0"/>
              <a:t>Grant declined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51120" y="278674"/>
            <a:ext cx="6307975" cy="51685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A800"/>
              </a:buClr>
              <a:buSzPct val="1000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800"/>
              </a:buClr>
              <a:buSzPct val="100000"/>
              <a:buFont typeface="Open Sans"/>
              <a:buChar char="▪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800"/>
              </a:buClr>
              <a:buSzPct val="1000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A800"/>
              </a:buClr>
              <a:buSzPct val="100000"/>
              <a:buFont typeface="Open Sans"/>
              <a:buChar char="▪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A800"/>
              </a:buClr>
              <a:buSzPct val="1000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A800"/>
              </a:buClr>
              <a:buSzPct val="100000"/>
              <a:buFont typeface="Open Sans"/>
              <a:buChar char="▪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A800"/>
              </a:buClr>
              <a:buSzPct val="1000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A800"/>
              </a:buClr>
              <a:buSzPct val="100000"/>
              <a:buFont typeface="Open Sans"/>
              <a:buChar char="▪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A800"/>
              </a:buClr>
              <a:buSzPct val="1000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342900" indent="-342900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Disappointing but common</a:t>
            </a:r>
          </a:p>
          <a:p>
            <a:pPr marL="342900" indent="-342900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Average success rate for first approach – 12 to 20%</a:t>
            </a:r>
          </a:p>
          <a:p>
            <a:pPr marL="342900" indent="-342900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Recheck assumptions in applying</a:t>
            </a:r>
          </a:p>
          <a:p>
            <a:pPr marL="342900" indent="-342900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Thank &amp;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ask for feedback</a:t>
            </a:r>
            <a:endParaRPr lang="en-US" sz="2400" dirty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Done something differently?</a:t>
            </a:r>
          </a:p>
          <a:p>
            <a:pPr marL="800100" lvl="1" indent="-342900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Apply again &amp; if so, when? </a:t>
            </a:r>
          </a:p>
          <a:p>
            <a:pPr marL="800100" lvl="1" indent="-342900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Suggestions of other funders?</a:t>
            </a:r>
          </a:p>
          <a:p>
            <a:pPr marL="342900" indent="-342900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Keep communicating! </a:t>
            </a:r>
          </a:p>
          <a:p>
            <a:pPr marL="342900" indent="-342900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Only “no” for </a:t>
            </a:r>
            <a:r>
              <a:rPr lang="en-US" sz="2400" dirty="0" smtClean="0">
                <a:solidFill>
                  <a:schemeClr val="tx1"/>
                </a:solidFill>
              </a:rPr>
              <a:t>now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2" name="Picture 2" descr="Image result for rej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8" y="3435493"/>
            <a:ext cx="2396837" cy="284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46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563090" y="1333799"/>
            <a:ext cx="7065819" cy="1049183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563090" y="3521272"/>
            <a:ext cx="6801612" cy="1239894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Sharyn Goodson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Vice President, Philanthropy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Leichtag Foundation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sharyn@leichtag.org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7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873" y="927463"/>
            <a:ext cx="3302858" cy="152835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Case for support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105400" y="1219200"/>
            <a:ext cx="6807926" cy="4967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02034" y="1691640"/>
            <a:ext cx="6096000" cy="39018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057400" lvl="4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Based on community need</a:t>
            </a:r>
          </a:p>
          <a:p>
            <a:pPr marL="2057400" lvl="4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Unique solutions</a:t>
            </a:r>
          </a:p>
          <a:p>
            <a:pPr marL="2057400" lvl="4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Evidence of impact</a:t>
            </a:r>
          </a:p>
          <a:p>
            <a:pPr marL="2057400" lvl="4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Quantifiable outcomes</a:t>
            </a:r>
          </a:p>
          <a:p>
            <a:pPr marL="2057400" lvl="4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</a:p>
          <a:p>
            <a:pPr marL="2057400" lvl="4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Explains funding need</a:t>
            </a:r>
          </a:p>
          <a:p>
            <a:pPr marL="2057400" lvl="4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Inspires action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case for sup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72" y="3971744"/>
            <a:ext cx="3093853" cy="250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22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1122" y="964692"/>
            <a:ext cx="7129741" cy="961090"/>
          </a:xfrm>
        </p:spPr>
        <p:txBody>
          <a:bodyPr/>
          <a:lstStyle/>
          <a:p>
            <a:r>
              <a:rPr lang="en-US" dirty="0" smtClean="0"/>
              <a:t>Why Prospect?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0037" y="2638044"/>
            <a:ext cx="9559636" cy="3707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07475" y="2638044"/>
            <a:ext cx="8259684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71700" lvl="4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Donors leave despite best efforts</a:t>
            </a:r>
          </a:p>
          <a:p>
            <a:pPr marL="2171700" lvl="4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Average donor retention rate &lt; 50%</a:t>
            </a:r>
          </a:p>
          <a:p>
            <a:pPr marL="2171700" lvl="4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 prospects to 1 gift</a:t>
            </a:r>
          </a:p>
          <a:p>
            <a:pPr marL="2171700" lvl="4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Risk overdoing it with same people</a:t>
            </a:r>
          </a:p>
          <a:p>
            <a:pPr marL="2171700" lvl="4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Need steady stream of opportunities</a:t>
            </a:r>
          </a:p>
        </p:txBody>
      </p:sp>
      <p:pic>
        <p:nvPicPr>
          <p:cNvPr id="6" name="Picture 10" descr="Image result for nonprofit donor retention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71" y="3709850"/>
            <a:ext cx="2735699" cy="275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6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873" y="927463"/>
            <a:ext cx="3302858" cy="152835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Finding new donors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105400" y="1219200"/>
            <a:ext cx="6807926" cy="4967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67347" y="1219200"/>
            <a:ext cx="729778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Individuals account for 90% of most nonprofit funding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70% of Americans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</a:p>
          <a:p>
            <a:pPr lvl="3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Most by lower/middle income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households</a:t>
            </a:r>
          </a:p>
          <a:p>
            <a:pPr lvl="3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Typical household supports 5 – 10 nonprofits each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</a:p>
          <a:p>
            <a:pPr lvl="3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Surrounded by potential donors!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73" y="4167051"/>
            <a:ext cx="2975404" cy="246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5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1122" y="964692"/>
            <a:ext cx="7129741" cy="961090"/>
          </a:xfrm>
        </p:spPr>
        <p:txBody>
          <a:bodyPr/>
          <a:lstStyle/>
          <a:p>
            <a:r>
              <a:rPr lang="en-US" dirty="0" smtClean="0"/>
              <a:t>Prospecting A-B-C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0037" y="2638044"/>
            <a:ext cx="9559636" cy="3707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07475" y="2638044"/>
            <a:ext cx="825968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71700" lvl="4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ccess via existing relationship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71700" lvl="4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elief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your cause (or potential)</a:t>
            </a:r>
          </a:p>
          <a:p>
            <a:pPr marL="2171700" lvl="4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apacity to give</a:t>
            </a:r>
          </a:p>
          <a:p>
            <a:r>
              <a:rPr lang="en-US" sz="2000" dirty="0"/>
              <a:t>									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66" y="3732322"/>
            <a:ext cx="2833207" cy="304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6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873" y="927463"/>
            <a:ext cx="3302858" cy="152835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Who loves you?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105400" y="1219200"/>
            <a:ext cx="6807926" cy="4967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67347" y="1219200"/>
            <a:ext cx="729778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</a:p>
          <a:p>
            <a:pPr lvl="3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Existing Donors</a:t>
            </a:r>
          </a:p>
          <a:p>
            <a:pPr lvl="3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Volunteers</a:t>
            </a:r>
          </a:p>
          <a:p>
            <a:pPr lvl="3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Clients</a:t>
            </a:r>
          </a:p>
          <a:p>
            <a:pPr lvl="3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 Reps</a:t>
            </a:r>
          </a:p>
          <a:p>
            <a:pPr lvl="3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Vendors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8" descr="Image result for heart pain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63" y="3122022"/>
            <a:ext cx="2542477" cy="27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25885" y="58078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People 3x more likely to give when referred by friend/contact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57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873" y="927463"/>
            <a:ext cx="3302858" cy="152835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Community Education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105400" y="1219200"/>
            <a:ext cx="6807926" cy="4967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67347" y="1219200"/>
            <a:ext cx="729778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Groups/Clubs: Rotary, Kiwanis, Garden Clubs,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Women’s Clubs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Chambers of Commerce</a:t>
            </a:r>
          </a:p>
          <a:p>
            <a:pPr lvl="3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Libraries</a:t>
            </a:r>
          </a:p>
          <a:p>
            <a:pPr lvl="3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Houses of Worship</a:t>
            </a:r>
          </a:p>
          <a:p>
            <a:pPr lvl="3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Retirement Communities</a:t>
            </a:r>
          </a:p>
          <a:p>
            <a:pPr lvl="3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Centers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05400" y="59645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lvl="3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Share materials, gather contact info, follow-up</a:t>
            </a:r>
          </a:p>
          <a:p>
            <a:pPr lvl="1"/>
            <a:r>
              <a:rPr lang="en-US" dirty="0"/>
              <a:t>				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Seek out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retirees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Image result for community edu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63" y="3540034"/>
            <a:ext cx="3619868" cy="27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90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1122" y="964692"/>
            <a:ext cx="7129741" cy="961090"/>
          </a:xfrm>
        </p:spPr>
        <p:txBody>
          <a:bodyPr/>
          <a:lstStyle/>
          <a:p>
            <a:r>
              <a:rPr lang="en-US" dirty="0" smtClean="0"/>
              <a:t>Prospect follow-up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0037" y="2220033"/>
            <a:ext cx="9559636" cy="3707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07475" y="2638044"/>
            <a:ext cx="8259684" cy="4377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71700" lvl="4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Build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relationship – ask about them</a:t>
            </a:r>
          </a:p>
          <a:p>
            <a:pPr marL="2171700" lvl="4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Multiple (7 average) touches</a:t>
            </a:r>
          </a:p>
          <a:p>
            <a:pPr marL="2171700" lvl="4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Call/email that you enjoyed meeting</a:t>
            </a:r>
          </a:p>
          <a:p>
            <a:pPr marL="2171700" lvl="4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Invite for a visit</a:t>
            </a:r>
          </a:p>
          <a:p>
            <a:pPr marL="2171700" lvl="4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Send articles on community need</a:t>
            </a:r>
          </a:p>
          <a:p>
            <a:pPr marL="2171700" lvl="4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Suggest volunteering</a:t>
            </a:r>
          </a:p>
          <a:p>
            <a:pPr marL="2171700" lvl="4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Have others reach out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								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Image result for nonprofit donor reten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68" y="3587760"/>
            <a:ext cx="2871947" cy="303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04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873" y="927463"/>
            <a:ext cx="3302858" cy="152835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Outstanding </a:t>
            </a:r>
            <a:r>
              <a:rPr lang="en-US" sz="2400" b="1" dirty="0" smtClean="0">
                <a:solidFill>
                  <a:schemeClr val="tx1"/>
                </a:solidFill>
              </a:rPr>
              <a:t>Proposals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105400" y="1219200"/>
            <a:ext cx="6807926" cy="4967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800" dirty="0" smtClean="0">
                <a:latin typeface="+mj-lt"/>
              </a:rPr>
              <a:t>Meets guidelines:  request type, p</a:t>
            </a:r>
            <a:r>
              <a:rPr lang="en-US" sz="2400" dirty="0" smtClean="0">
                <a:latin typeface="+mj-lt"/>
              </a:rPr>
              <a:t>opulation and geographic area served, funding amount  requested</a:t>
            </a:r>
          </a:p>
          <a:p>
            <a:pPr marL="342900" indent="-342900"/>
            <a:r>
              <a:rPr lang="en-US" sz="2800" dirty="0" smtClean="0">
                <a:latin typeface="+mj-lt"/>
              </a:rPr>
              <a:t>All questions </a:t>
            </a:r>
            <a:r>
              <a:rPr lang="en-US" sz="2800" dirty="0">
                <a:latin typeface="+mj-lt"/>
              </a:rPr>
              <a:t>directly </a:t>
            </a:r>
            <a:r>
              <a:rPr lang="en-US" sz="2800" dirty="0" smtClean="0">
                <a:latin typeface="+mj-lt"/>
              </a:rPr>
              <a:t>&amp; </a:t>
            </a:r>
            <a:r>
              <a:rPr lang="en-US" sz="2800" dirty="0">
                <a:latin typeface="+mj-lt"/>
              </a:rPr>
              <a:t>completely answered</a:t>
            </a:r>
          </a:p>
          <a:p>
            <a:pPr marL="342900" indent="-342900"/>
            <a:r>
              <a:rPr lang="en-US" sz="2800" dirty="0" smtClean="0"/>
              <a:t>Meets: </a:t>
            </a:r>
            <a:r>
              <a:rPr lang="en-US" sz="2800" dirty="0"/>
              <a:t># </a:t>
            </a:r>
            <a:r>
              <a:rPr lang="en-US" sz="2800" dirty="0" smtClean="0"/>
              <a:t>of pages</a:t>
            </a:r>
            <a:r>
              <a:rPr lang="en-US" sz="2800" dirty="0"/>
              <a:t>, word/character count, font, margins, </a:t>
            </a:r>
            <a:r>
              <a:rPr lang="en-US" sz="2800" dirty="0" smtClean="0"/>
              <a:t>etc</a:t>
            </a:r>
            <a:r>
              <a:rPr lang="en-US" sz="2800" dirty="0"/>
              <a:t>.</a:t>
            </a:r>
          </a:p>
          <a:p>
            <a:pPr marL="342900" indent="-342900"/>
            <a:r>
              <a:rPr lang="en-US" sz="2800" dirty="0" smtClean="0">
                <a:latin typeface="+mj-lt"/>
              </a:rPr>
              <a:t>Convey emotion &amp; urgency</a:t>
            </a:r>
          </a:p>
          <a:p>
            <a:pPr marL="342900" indent="-342900"/>
            <a:r>
              <a:rPr lang="en-US" sz="2800" dirty="0"/>
              <a:t>Submitted on </a:t>
            </a:r>
            <a:r>
              <a:rPr lang="en-US" sz="2800" dirty="0" smtClean="0"/>
              <a:t>time or early!</a:t>
            </a:r>
            <a:endParaRPr lang="en-US" sz="2800" dirty="0"/>
          </a:p>
          <a:p>
            <a:pPr marL="0" indent="0">
              <a:buNone/>
            </a:pPr>
            <a:endParaRPr lang="en-US" sz="2800" dirty="0">
              <a:latin typeface="+mj-lt"/>
            </a:endParaRPr>
          </a:p>
        </p:txBody>
      </p:sp>
      <p:pic>
        <p:nvPicPr>
          <p:cNvPr id="6148" name="Picture 4" descr="Image result for case for sup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74" y="3509236"/>
            <a:ext cx="38100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40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773</TotalTime>
  <Words>532</Words>
  <Application>Microsoft Office PowerPoint</Application>
  <PresentationFormat>Widescreen</PresentationFormat>
  <Paragraphs>134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Ｐゴシック</vt:lpstr>
      <vt:lpstr>Arial</vt:lpstr>
      <vt:lpstr>Calibri</vt:lpstr>
      <vt:lpstr>Century Gothic</vt:lpstr>
      <vt:lpstr>Gill Sans MT</vt:lpstr>
      <vt:lpstr>Open Sans</vt:lpstr>
      <vt:lpstr>Wingdings</vt:lpstr>
      <vt:lpstr>Parcel</vt:lpstr>
      <vt:lpstr>Food Bank University  Donor Prospecting &amp; Grant Writing</vt:lpstr>
      <vt:lpstr>Case for support</vt:lpstr>
      <vt:lpstr>Why Prospect?</vt:lpstr>
      <vt:lpstr>Finding new donors</vt:lpstr>
      <vt:lpstr>Prospecting A-B-C</vt:lpstr>
      <vt:lpstr>Who loves you?</vt:lpstr>
      <vt:lpstr>Community Education</vt:lpstr>
      <vt:lpstr>Prospect follow-up</vt:lpstr>
      <vt:lpstr>Outstanding Proposals</vt:lpstr>
      <vt:lpstr>Outstanding proposal elements</vt:lpstr>
      <vt:lpstr>Outstanding proposal elements</vt:lpstr>
      <vt:lpstr>Outstanding proposal elements</vt:lpstr>
      <vt:lpstr>Power in testimonials</vt:lpstr>
      <vt:lpstr>When You Get Funding</vt:lpstr>
      <vt:lpstr>Grant declined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Take grant writing to the next Level  Demystifying the Grantor/Grantee Relationship</dc:title>
  <dc:creator>Sharyn Goodson</dc:creator>
  <cp:lastModifiedBy>Sharyn Goodson</cp:lastModifiedBy>
  <cp:revision>96</cp:revision>
  <dcterms:created xsi:type="dcterms:W3CDTF">2019-02-07T23:45:14Z</dcterms:created>
  <dcterms:modified xsi:type="dcterms:W3CDTF">2019-04-10T02:18:52Z</dcterms:modified>
</cp:coreProperties>
</file>